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43" r:id="rId7"/>
    <p:sldMasterId id="2147484280" r:id="rId8"/>
    <p:sldMasterId id="2147484322" r:id="rId9"/>
    <p:sldMasterId id="2147484373" r:id="rId10"/>
    <p:sldMasterId id="2147484411" r:id="rId11"/>
  </p:sldMasterIdLst>
  <p:notesMasterIdLst>
    <p:notesMasterId r:id="rId18"/>
  </p:notesMasterIdLst>
  <p:handoutMasterIdLst>
    <p:handoutMasterId r:id="rId19"/>
  </p:handoutMasterIdLst>
  <p:sldIdLst>
    <p:sldId id="1144" r:id="rId12"/>
    <p:sldId id="1069" r:id="rId13"/>
    <p:sldId id="1269" r:id="rId14"/>
    <p:sldId id="1385" r:id="rId15"/>
    <p:sldId id="1386" r:id="rId16"/>
    <p:sldId id="1429"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89C0"/>
    <a:srgbClr val="FFFFFF"/>
    <a:srgbClr val="68217A"/>
    <a:srgbClr val="F1F1F1"/>
    <a:srgbClr val="F2F2F2"/>
    <a:srgbClr val="DC3C00"/>
    <a:srgbClr val="008272"/>
    <a:srgbClr val="0072C6"/>
    <a:srgbClr val="3F5765"/>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94434" autoAdjust="0"/>
  </p:normalViewPr>
  <p:slideViewPr>
    <p:cSldViewPr>
      <p:cViewPr varScale="1">
        <p:scale>
          <a:sx n="64" d="100"/>
          <a:sy n="64" d="100"/>
        </p:scale>
        <p:origin x="864" y="60"/>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howGuides="1">
      <p:cViewPr>
        <p:scale>
          <a:sx n="100" d="100"/>
          <a:sy n="100" d="100"/>
        </p:scale>
        <p:origin x="1890" y="-11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11/30/2018</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11/30/2018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11/30/2018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27532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Office 365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4794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749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oleObject" Target="../embeddings/oleObject2.bin"/></Relationships>
</file>

<file path=ppt/slideLayouts/_rels/slideLayout183.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27.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8.jpeg"/><Relationship Id="rId5" Type="http://schemas.openxmlformats.org/officeDocument/2006/relationships/image" Target="../media/image26.emf"/><Relationship Id="rId4" Type="http://schemas.openxmlformats.org/officeDocument/2006/relationships/oleObject" Target="../embeddings/oleObject3.bin"/></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6.emf"/><Relationship Id="rId4" Type="http://schemas.openxmlformats.org/officeDocument/2006/relationships/oleObject" Target="../embeddings/oleObject4.bin"/></Relationships>
</file>

<file path=ppt/slideLayouts/_rels/slideLayout18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5.bin"/></Relationships>
</file>

<file path=ppt/slideLayouts/_rels/slideLayout18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6.bin"/></Relationships>
</file>

<file path=ppt/slideLayouts/_rels/slideLayout18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6.emf"/><Relationship Id="rId4" Type="http://schemas.openxmlformats.org/officeDocument/2006/relationships/oleObject" Target="../embeddings/oleObject7.bin"/></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6.emf"/><Relationship Id="rId4" Type="http://schemas.openxmlformats.org/officeDocument/2006/relationships/oleObject" Target="../embeddings/oleObject8.bin"/></Relationships>
</file>

<file path=ppt/slideLayouts/_rels/slideLayout18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6.emf"/><Relationship Id="rId4" Type="http://schemas.openxmlformats.org/officeDocument/2006/relationships/oleObject" Target="../embeddings/oleObject9.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6.emf"/><Relationship Id="rId4" Type="http://schemas.openxmlformats.org/officeDocument/2006/relationships/oleObject" Target="../embeddings/oleObject10.bin"/></Relationships>
</file>

<file path=ppt/slideLayouts/_rels/slideLayout19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26.emf"/><Relationship Id="rId4" Type="http://schemas.openxmlformats.org/officeDocument/2006/relationships/oleObject" Target="../embeddings/oleObject11.bin"/></Relationships>
</file>

<file path=ppt/slideLayouts/_rels/slideLayout19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6.emf"/><Relationship Id="rId4" Type="http://schemas.openxmlformats.org/officeDocument/2006/relationships/oleObject" Target="../embeddings/oleObject12.bin"/></Relationships>
</file>

<file path=ppt/slideLayouts/_rels/slideLayout19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26.emf"/><Relationship Id="rId4" Type="http://schemas.openxmlformats.org/officeDocument/2006/relationships/oleObject" Target="../embeddings/oleObject13.bin"/></Relationships>
</file>

<file path=ppt/slideLayouts/_rels/slideLayout19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26.emf"/><Relationship Id="rId4" Type="http://schemas.openxmlformats.org/officeDocument/2006/relationships/oleObject" Target="../embeddings/oleObject14.bin"/></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26.emf"/><Relationship Id="rId4" Type="http://schemas.openxmlformats.org/officeDocument/2006/relationships/oleObject" Target="../embeddings/oleObject15.bin"/></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26.emf"/><Relationship Id="rId4" Type="http://schemas.openxmlformats.org/officeDocument/2006/relationships/oleObject" Target="../embeddings/oleObject16.bin"/></Relationships>
</file>

<file path=ppt/slideLayouts/_rels/slideLayout19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Master" Target="../slideMasters/slideMaster8.xml"/><Relationship Id="rId7" Type="http://schemas.openxmlformats.org/officeDocument/2006/relationships/image" Target="../media/image30.png"/><Relationship Id="rId2" Type="http://schemas.openxmlformats.org/officeDocument/2006/relationships/tags" Target="../tags/tag17.xml"/><Relationship Id="rId1" Type="http://schemas.openxmlformats.org/officeDocument/2006/relationships/vmlDrawing" Target="../drawings/vmlDrawing17.vml"/><Relationship Id="rId6" Type="http://schemas.openxmlformats.org/officeDocument/2006/relationships/image" Target="../media/image29.png"/><Relationship Id="rId5" Type="http://schemas.openxmlformats.org/officeDocument/2006/relationships/image" Target="../media/image26.emf"/><Relationship Id="rId10" Type="http://schemas.openxmlformats.org/officeDocument/2006/relationships/image" Target="../media/image33.png"/><Relationship Id="rId4" Type="http://schemas.openxmlformats.org/officeDocument/2006/relationships/oleObject" Target="../embeddings/oleObject17.bin"/><Relationship Id="rId9" Type="http://schemas.openxmlformats.org/officeDocument/2006/relationships/image" Target="../media/image32.png"/></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26.emf"/><Relationship Id="rId4" Type="http://schemas.openxmlformats.org/officeDocument/2006/relationships/oleObject" Target="../embeddings/oleObject18.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26.emf"/><Relationship Id="rId4" Type="http://schemas.openxmlformats.org/officeDocument/2006/relationships/oleObject" Target="../embeddings/oleObject19.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image" Target="../media/image34.png"/><Relationship Id="rId5" Type="http://schemas.openxmlformats.org/officeDocument/2006/relationships/image" Target="../media/image26.emf"/><Relationship Id="rId4" Type="http://schemas.openxmlformats.org/officeDocument/2006/relationships/oleObject" Target="../embeddings/oleObject20.bin"/></Relationships>
</file>

<file path=ppt/slideLayouts/_rels/slideLayout20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1.xml"/><Relationship Id="rId1" Type="http://schemas.openxmlformats.org/officeDocument/2006/relationships/vmlDrawing" Target="../drawings/vmlDrawing21.vml"/><Relationship Id="rId6" Type="http://schemas.openxmlformats.org/officeDocument/2006/relationships/image" Target="../media/image35.png"/><Relationship Id="rId5" Type="http://schemas.openxmlformats.org/officeDocument/2006/relationships/image" Target="../media/image26.emf"/><Relationship Id="rId4" Type="http://schemas.openxmlformats.org/officeDocument/2006/relationships/oleObject" Target="../embeddings/oleObject21.bin"/></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0125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6352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1435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3524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291973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76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33303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685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73259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1598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2459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8477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26355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78219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516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13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40783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74918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5618811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218382866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9910"/>
          <a:stretch/>
        </p:blipFill>
        <p:spPr>
          <a:xfrm>
            <a:off x="0" y="-31130"/>
            <a:ext cx="12466699" cy="7019577"/>
          </a:xfrm>
          <a:prstGeom prst="rect">
            <a:avLst/>
          </a:prstGeom>
        </p:spPr>
      </p:pic>
      <p:sp>
        <p:nvSpPr>
          <p:cNvPr id="17" name="Rectangle 16"/>
          <p:cNvSpPr/>
          <p:nvPr userDrawn="1"/>
        </p:nvSpPr>
        <p:spPr bwMode="gray">
          <a:xfrm>
            <a:off x="125584" y="1409030"/>
            <a:ext cx="7819147" cy="36593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5585" y="1408161"/>
            <a:ext cx="7820844" cy="1831407"/>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5585" y="3238706"/>
            <a:ext cx="7820844" cy="1826492"/>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801518"/>
            <a:ext cx="2308359" cy="969823"/>
          </a:xfrm>
          <a:prstGeom prst="rect">
            <a:avLst/>
          </a:prstGeom>
        </p:spPr>
      </p:pic>
    </p:spTree>
    <p:extLst>
      <p:ext uri="{BB962C8B-B14F-4D97-AF65-F5344CB8AC3E}">
        <p14:creationId xmlns:p14="http://schemas.microsoft.com/office/powerpoint/2010/main" val="1221107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595518" y="200236"/>
            <a:ext cx="11375537" cy="1186802"/>
          </a:xfrm>
        </p:spPr>
        <p:txBody>
          <a:bodyPr/>
          <a:lstStyle/>
          <a:p>
            <a:r>
              <a:rPr lang="en-US"/>
              <a:t>Click to edit Master title style</a:t>
            </a:r>
            <a:endParaRPr lang="pt-PT"/>
          </a:p>
        </p:txBody>
      </p:sp>
    </p:spTree>
    <p:extLst>
      <p:ext uri="{BB962C8B-B14F-4D97-AF65-F5344CB8AC3E}">
        <p14:creationId xmlns:p14="http://schemas.microsoft.com/office/powerpoint/2010/main" val="368864411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6"/>
            <a:ext cx="5785229" cy="340093"/>
          </a:xfrm>
        </p:spPr>
        <p:txBody>
          <a:bodyPr/>
          <a:lstStyle>
            <a:lvl1pPr marL="0" indent="0">
              <a:buNone/>
              <a:defRPr sz="1122"/>
            </a:lvl1pPr>
          </a:lstStyle>
          <a:p>
            <a:pPr lvl="0"/>
            <a:r>
              <a:rPr lang="en-US" dirty="0"/>
              <a:t>Click to edit Master text styles</a:t>
            </a:r>
          </a:p>
        </p:txBody>
      </p:sp>
      <p:sp>
        <p:nvSpPr>
          <p:cNvPr id="8" name="Title 7"/>
          <p:cNvSpPr>
            <a:spLocks noGrp="1"/>
          </p:cNvSpPr>
          <p:nvPr>
            <p:ph type="title"/>
          </p:nvPr>
        </p:nvSpPr>
        <p:spPr>
          <a:xfrm>
            <a:off x="595518" y="200236"/>
            <a:ext cx="11375537" cy="1186802"/>
          </a:xfrm>
        </p:spPr>
        <p:txBody>
          <a:bodyPr/>
          <a:lstStyle/>
          <a:p>
            <a:r>
              <a:rPr lang="en-US"/>
              <a:t>Click to edit Master title style</a:t>
            </a:r>
            <a:endParaRPr lang="pt-PT"/>
          </a:p>
        </p:txBody>
      </p:sp>
    </p:spTree>
    <p:extLst>
      <p:ext uri="{BB962C8B-B14F-4D97-AF65-F5344CB8AC3E}">
        <p14:creationId xmlns:p14="http://schemas.microsoft.com/office/powerpoint/2010/main" val="341740389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a:t>Title only</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11120272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8783949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0" name="Rectangle 9"/>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19090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pic>
        <p:nvPicPr>
          <p:cNvPr id="10" name="Picture 9"/>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781732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356" y="0"/>
            <a:ext cx="12425757" cy="69945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48"/>
            <a:ext cx="2920081" cy="762025"/>
          </a:xfrm>
          <a:prstGeom prst="rect">
            <a:avLst/>
          </a:prstGeom>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Tree>
    <p:extLst>
      <p:ext uri="{BB962C8B-B14F-4D97-AF65-F5344CB8AC3E}">
        <p14:creationId xmlns:p14="http://schemas.microsoft.com/office/powerpoint/2010/main" val="460289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4853590"/>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6403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2" name="Picture 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36053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13" name="Picture 1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36"/>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5358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06944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40966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7438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04618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37842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4759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51953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74031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3955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809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6368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08027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00804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82292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3082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15902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55598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4139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24265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9181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with photo">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10" name="Rectangle 9"/>
          <p:cNvSpPr/>
          <p:nvPr userDrawn="1"/>
        </p:nvSpPr>
        <p:spPr>
          <a:xfrm>
            <a:off x="9600908" y="5850691"/>
            <a:ext cx="2835567" cy="1143835"/>
          </a:xfrm>
          <a:prstGeom prst="rect">
            <a:avLst/>
          </a:prstGeom>
          <a:gradFill flip="none" rotWithShape="1">
            <a:gsLst>
              <a:gs pos="0">
                <a:srgbClr val="000000"/>
              </a:gs>
              <a:gs pos="96000">
                <a:schemeClr val="tx1">
                  <a:tint val="23500"/>
                  <a:satMod val="16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67391" y="6090507"/>
            <a:ext cx="1986147" cy="730297"/>
          </a:xfrm>
          <a:prstGeom prst="rect">
            <a:avLst/>
          </a:prstGeom>
        </p:spPr>
      </p:pic>
      <p:sp>
        <p:nvSpPr>
          <p:cNvPr id="18" name="Rectangle 17"/>
          <p:cNvSpPr/>
          <p:nvPr userDrawn="1"/>
        </p:nvSpPr>
        <p:spPr bwMode="gray">
          <a:xfrm>
            <a:off x="0" y="960120"/>
            <a:ext cx="9749642" cy="5130387"/>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1194992"/>
            <a:ext cx="8489286" cy="2539092"/>
          </a:xfrm>
          <a:noFill/>
        </p:spPr>
        <p:txBody>
          <a:bodyPr lIns="146304" tIns="91440" rIns="146304" bIns="91440" anchor="t" anchorCtr="0">
            <a:normAutofit/>
          </a:bodyPr>
          <a:lstStyle>
            <a:lvl1pPr>
              <a:defRPr sz="550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3" y="4663017"/>
            <a:ext cx="7316788" cy="1120247"/>
          </a:xfrm>
        </p:spPr>
        <p:txBody>
          <a:bodyPr lIns="146304" tIns="91440" rIns="146304" bIns="91440">
            <a:noAutofit/>
          </a:bodyPr>
          <a:lstStyle>
            <a:lvl1pPr marL="0" indent="0">
              <a:spcBef>
                <a:spcPts val="0"/>
              </a:spcBef>
              <a:buNone/>
              <a:defRPr sz="2856" baseline="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18602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37124" y="3100829"/>
            <a:ext cx="3681991" cy="633985"/>
          </a:xfrm>
          <a:prstGeom prst="rect">
            <a:avLst/>
          </a:prstGeom>
        </p:spPr>
      </p:pic>
    </p:spTree>
    <p:extLst>
      <p:ext uri="{BB962C8B-B14F-4D97-AF65-F5344CB8AC3E}">
        <p14:creationId xmlns:p14="http://schemas.microsoft.com/office/powerpoint/2010/main" val="35822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par>
                                <p:cTn id="20" presetID="63" presetClass="path" presetSubtype="0" decel="100000" fill="hold" nodeType="withEffect">
                                  <p:stCondLst>
                                    <p:cond delay="580"/>
                                  </p:stCondLst>
                                  <p:childTnLst>
                                    <p:animMotion origin="layout" path="M -0.02412 2.94598E-6 L -4.48813E-6 2.94598E-6 " pathEditMode="relative" rAng="0" ptsTypes="AA">
                                      <p:cBhvr>
                                        <p:cTn id="21"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a:t>Speaker Name</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249156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
        <p:nvSpPr>
          <p:cNvPr id="12" name="Rectangle 11"/>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6696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Video title</a:t>
            </a:r>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86836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Textu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
        <p:nvSpPr>
          <p:cNvPr id="5" name="Rectangle 4"/>
          <p:cNvSpPr/>
          <p:nvPr userDrawn="1"/>
        </p:nvSpPr>
        <p:spPr bwMode="gray">
          <a:xfrm>
            <a:off x="693869" y="479425"/>
            <a:ext cx="325106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4232334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2092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03964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1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56381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708630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2324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06507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79712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255009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787721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238318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46102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07085689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64388386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743865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0149537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38457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1067422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5006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97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358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943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60803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69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2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125890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4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1"/>
            <a:ext cx="12436476" cy="6994526"/>
          </a:xfrm>
          <a:prstGeom prst="rect">
            <a:avLst/>
          </a:prstGeom>
          <a:noFill/>
          <a:ln>
            <a:noFill/>
          </a:ln>
        </p:spPr>
      </p:pic>
      <p:sp>
        <p:nvSpPr>
          <p:cNvPr id="7" name="Rectangle 6"/>
          <p:cNvSpPr/>
          <p:nvPr userDrawn="1"/>
        </p:nvSpPr>
        <p:spPr bwMode="auto">
          <a:xfrm>
            <a:off x="274638" y="296863"/>
            <a:ext cx="5486400" cy="5486400"/>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74639" y="2142636"/>
            <a:ext cx="5303526" cy="1720381"/>
          </a:xfrm>
          <a:prstGeom prst="rect">
            <a:avLst/>
          </a:prstGeom>
        </p:spPr>
        <p:txBody>
          <a:bodyPr lIns="146304" tIns="91440" rIns="146304" bIns="91440"/>
          <a:lstStyle>
            <a:lvl1pPr algn="l">
              <a:defRPr sz="6000">
                <a:solidFill>
                  <a:schemeClr val="bg1"/>
                </a:solidFill>
              </a:defRPr>
            </a:lvl1pPr>
          </a:lstStyle>
          <a:p>
            <a:r>
              <a:rPr lang="en-US" dirty="0" err="1"/>
              <a:t>Lorem</a:t>
            </a:r>
            <a:r>
              <a:rPr lang="en-US" dirty="0"/>
              <a:t> </a:t>
            </a:r>
            <a:r>
              <a:rPr lang="en-US" dirty="0" err="1"/>
              <a:t>ipsum</a:t>
            </a:r>
            <a:r>
              <a:rPr lang="en-US" dirty="0"/>
              <a:t/>
            </a:r>
            <a:br>
              <a:rPr lang="en-US" dirty="0"/>
            </a:br>
            <a:r>
              <a:rPr lang="en-US" dirty="0"/>
              <a:t>dolor </a:t>
            </a:r>
            <a:r>
              <a:rPr lang="en-US" dirty="0" err="1"/>
              <a:t>amet</a:t>
            </a:r>
            <a:endParaRPr lang="en-US" dirty="0"/>
          </a:p>
        </p:txBody>
      </p:sp>
      <p:sp>
        <p:nvSpPr>
          <p:cNvPr id="3" name="Subtitle 2"/>
          <p:cNvSpPr>
            <a:spLocks noGrp="1"/>
          </p:cNvSpPr>
          <p:nvPr>
            <p:ph type="subTitle" idx="1" hasCustomPrompt="1"/>
          </p:nvPr>
        </p:nvSpPr>
        <p:spPr>
          <a:xfrm>
            <a:off x="274702" y="3954463"/>
            <a:ext cx="5303462"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Tree>
    <p:extLst>
      <p:ext uri="{BB962C8B-B14F-4D97-AF65-F5344CB8AC3E}">
        <p14:creationId xmlns:p14="http://schemas.microsoft.com/office/powerpoint/2010/main" val="4158821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7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07514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7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8463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81732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1103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668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89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03173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1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51891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4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59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65"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400"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9399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989"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3331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1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43956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3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2"/>
          </p:nvPr>
        </p:nvSpPr>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163505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61"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40782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85" name="think-cell Slide" r:id="rId4" imgW="270" imgH="270" progId="TCLayout.ActiveDocument.1">
                  <p:embed/>
                </p:oleObj>
              </mc:Choice>
              <mc:Fallback>
                <p:oleObj name="think-cell Slide" r:id="rId4" imgW="270" imgH="270" progId="TCLayout.ActiveDocument.1">
                  <p:embed/>
                  <p:pic>
                    <p:nvPicPr>
                      <p:cNvPr id="10" name="Object 9"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3304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0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7178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3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94495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15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a:t>Thank you</a:t>
            </a:r>
          </a:p>
        </p:txBody>
      </p:sp>
      <p:pic>
        <p:nvPicPr>
          <p:cNvPr id="4" name="Picture 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188101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8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20229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622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9876" y="464540"/>
            <a:ext cx="10412041" cy="1148235"/>
          </a:xfrm>
        </p:spPr>
        <p:txBody>
          <a:bodyPr anchor="ctr">
            <a:normAutofit/>
          </a:bodyPr>
          <a:lstStyle>
            <a:lvl1pPr algn="l">
              <a:defRPr sz="4895"/>
            </a:lvl1pPr>
          </a:lstStyle>
          <a:p>
            <a:r>
              <a:rPr lang="en-US" dirty="0"/>
              <a:t>Click to edit Master title style</a:t>
            </a:r>
          </a:p>
        </p:txBody>
      </p:sp>
    </p:spTree>
    <p:extLst>
      <p:ext uri="{BB962C8B-B14F-4D97-AF65-F5344CB8AC3E}">
        <p14:creationId xmlns:p14="http://schemas.microsoft.com/office/powerpoint/2010/main" val="1531387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Click to edit Master title style</a:t>
            </a:r>
          </a:p>
        </p:txBody>
      </p:sp>
    </p:spTree>
    <p:extLst>
      <p:ext uri="{BB962C8B-B14F-4D97-AF65-F5344CB8AC3E}">
        <p14:creationId xmlns:p14="http://schemas.microsoft.com/office/powerpoint/2010/main" val="108032785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IT MANAGERS</a:t>
            </a:r>
          </a:p>
        </p:txBody>
      </p:sp>
    </p:spTree>
    <p:extLst>
      <p:ext uri="{BB962C8B-B14F-4D97-AF65-F5344CB8AC3E}">
        <p14:creationId xmlns:p14="http://schemas.microsoft.com/office/powerpoint/2010/main" val="9663406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a:t>Título</a:t>
            </a:r>
            <a:r>
              <a:rPr lang="en-US" dirty="0"/>
              <a:t> </a:t>
            </a:r>
            <a:r>
              <a:rPr lang="en-US" dirty="0" err="1"/>
              <a:t>Sessão</a:t>
            </a:r>
            <a:r>
              <a:rPr lang="en-US" dirty="0"/>
              <a:t> | IT MANAGERS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2710134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3705124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a:t>Título</a:t>
            </a:r>
            <a:r>
              <a:rPr lang="en-US" dirty="0"/>
              <a:t> </a:t>
            </a:r>
            <a:r>
              <a:rPr lang="en-US" dirty="0" err="1"/>
              <a:t>Sessão</a:t>
            </a:r>
            <a:r>
              <a:rPr lang="en-US" dirty="0"/>
              <a:t> | WEB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7578575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28912740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40577226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a:solidFill>
                  <a:srgbClr val="A5A5A5"/>
                </a:solidFill>
                <a:latin typeface="Segoe UI Light" pitchFamily="34" charset="0"/>
              </a:rPr>
              <a:t>Orador</a:t>
            </a:r>
            <a:endParaRPr lang="pt-PT" dirty="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a:t>Título</a:t>
            </a:r>
            <a:r>
              <a:rPr lang="en-US" dirty="0"/>
              <a:t> </a:t>
            </a:r>
            <a:r>
              <a:rPr lang="en-US" dirty="0" err="1"/>
              <a:t>Sessão</a:t>
            </a:r>
            <a:r>
              <a:rPr lang="en-US" dirty="0"/>
              <a:t> | ARQUITECTOS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018351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264162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2127740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a:t>Click to edit Master title style</a:t>
            </a:r>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a:t>CLICK TO EDIT MASTER SUBTITLE STYLE</a:t>
            </a:r>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and date</a:t>
            </a:r>
          </a:p>
        </p:txBody>
      </p:sp>
    </p:spTree>
    <p:extLst>
      <p:ext uri="{BB962C8B-B14F-4D97-AF65-F5344CB8AC3E}">
        <p14:creationId xmlns:p14="http://schemas.microsoft.com/office/powerpoint/2010/main" val="8539060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42520587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96879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94123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85758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450173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68882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069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3660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29352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1980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13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008704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24085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257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8918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3480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64867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4"/>
            <a:ext cx="2651731" cy="128964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endParaRPr>
          </a:p>
        </p:txBody>
      </p:sp>
      <p:pic>
        <p:nvPicPr>
          <p:cNvPr id="2" name="Picture 1">
            <a:extLst>
              <a:ext uri="{FF2B5EF4-FFF2-40B4-BE49-F238E27FC236}">
                <a16:creationId xmlns:a16="http://schemas.microsoft.com/office/drawing/2014/main" id="{542C66D0-2808-4A24-B6AD-F51774717B0F}"/>
              </a:ext>
            </a:extLst>
          </p:cNvPr>
          <p:cNvPicPr>
            <a:picLocks noChangeAspect="1"/>
          </p:cNvPicPr>
          <p:nvPr userDrawn="1"/>
        </p:nvPicPr>
        <p:blipFill>
          <a:blip r:embed="rId3"/>
          <a:stretch>
            <a:fillRect/>
          </a:stretch>
        </p:blipFill>
        <p:spPr>
          <a:xfrm>
            <a:off x="601613" y="724036"/>
            <a:ext cx="1093140" cy="829010"/>
          </a:xfrm>
          <a:prstGeom prst="rect">
            <a:avLst/>
          </a:prstGeom>
        </p:spPr>
      </p:pic>
      <p:pic>
        <p:nvPicPr>
          <p:cNvPr id="4" name="Picture 3">
            <a:extLst>
              <a:ext uri="{FF2B5EF4-FFF2-40B4-BE49-F238E27FC236}">
                <a16:creationId xmlns:a16="http://schemas.microsoft.com/office/drawing/2014/main" id="{7EC69E1B-4CB8-4C99-8EA9-B9BAFA8FF62F}"/>
              </a:ext>
            </a:extLst>
          </p:cNvPr>
          <p:cNvPicPr>
            <a:picLocks noChangeAspect="1"/>
          </p:cNvPicPr>
          <p:nvPr userDrawn="1"/>
        </p:nvPicPr>
        <p:blipFill>
          <a:blip r:embed="rId4"/>
          <a:stretch>
            <a:fillRect/>
          </a:stretch>
        </p:blipFill>
        <p:spPr>
          <a:xfrm>
            <a:off x="1839166" y="724036"/>
            <a:ext cx="1093140" cy="829010"/>
          </a:xfrm>
          <a:prstGeom prst="rect">
            <a:avLst/>
          </a:prstGeom>
        </p:spPr>
      </p:pic>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65873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52041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759355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74682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41881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77025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74990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507660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9903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29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170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49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8367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4389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8874534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139295428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6133429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06"/>
            <a:ext cx="12436475" cy="7051743"/>
          </a:xfrm>
          <a:prstGeom prst="rect">
            <a:avLst/>
          </a:prstGeom>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645117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99ABF87-67DF-4474-8EF2-B8A857D3097D}" type="datetimeFigureOut">
              <a:rPr lang="en-US" smtClean="0">
                <a:solidFill>
                  <a:srgbClr val="505050"/>
                </a:solidFill>
              </a:rPr>
              <a:pPr/>
              <a:t>11/30/2018</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9431057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8708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544439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06072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9210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035594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13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4157363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385542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1842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26493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673745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10"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theme" Target="../theme/theme4.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theme" Target="../theme/theme5.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image" Target="../media/image22.png"/><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oleObject" Target="../embeddings/oleObject1.bin"/><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tags" Target="../tags/tag1.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vmlDrawing" Target="../drawings/vmlDrawing1.v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theme" Target="../theme/theme8.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image" Target="../media/image26.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11/30/2018</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title</a:t>
            </a:r>
            <a:r>
              <a:rPr lang="pt-PT" noProof="0" dirty="0"/>
              <a:t> </a:t>
            </a:r>
            <a:r>
              <a:rPr lang="pt-PT" noProof="0" dirty="0" err="1"/>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text</a:t>
            </a:r>
            <a:r>
              <a:rPr lang="pt-PT" noProof="0" dirty="0"/>
              <a:t> </a:t>
            </a:r>
            <a:r>
              <a:rPr lang="pt-PT" noProof="0" dirty="0" err="1"/>
              <a:t>styles</a:t>
            </a:r>
            <a:endParaRPr lang="pt-PT" noProof="0" dirty="0"/>
          </a:p>
          <a:p>
            <a:pPr lvl="1"/>
            <a:r>
              <a:rPr lang="pt-PT" noProof="0" dirty="0" err="1"/>
              <a:t>Second</a:t>
            </a:r>
            <a:r>
              <a:rPr lang="pt-PT" noProof="0" dirty="0"/>
              <a:t> </a:t>
            </a:r>
            <a:r>
              <a:rPr lang="pt-PT" noProof="0" dirty="0" err="1"/>
              <a:t>level</a:t>
            </a:r>
            <a:endParaRPr lang="pt-PT" noProof="0" dirty="0"/>
          </a:p>
          <a:p>
            <a:pPr lvl="2"/>
            <a:r>
              <a:rPr lang="pt-PT" noProof="0" dirty="0" err="1"/>
              <a:t>Third</a:t>
            </a:r>
            <a:r>
              <a:rPr lang="pt-PT" noProof="0" dirty="0"/>
              <a:t> </a:t>
            </a:r>
            <a:r>
              <a:rPr lang="pt-PT" noProof="0" dirty="0" err="1"/>
              <a:t>level</a:t>
            </a:r>
            <a:endParaRPr lang="pt-PT" noProof="0" dirty="0"/>
          </a:p>
          <a:p>
            <a:pPr lvl="3"/>
            <a:r>
              <a:rPr lang="pt-PT" noProof="0" dirty="0" err="1"/>
              <a:t>Fourth</a:t>
            </a:r>
            <a:r>
              <a:rPr lang="pt-PT" noProof="0" dirty="0"/>
              <a:t> </a:t>
            </a:r>
            <a:r>
              <a:rPr lang="pt-PT" noProof="0" dirty="0" err="1"/>
              <a:t>level</a:t>
            </a:r>
            <a:endParaRPr lang="pt-PT" noProof="0" dirty="0"/>
          </a:p>
          <a:p>
            <a:pPr lvl="4"/>
            <a:r>
              <a:rPr lang="pt-PT" noProof="0" dirty="0" err="1"/>
              <a:t>Fifth</a:t>
            </a:r>
            <a:r>
              <a:rPr lang="pt-PT" noProof="0" dirty="0"/>
              <a:t> </a:t>
            </a:r>
            <a:r>
              <a:rPr lang="pt-PT" noProof="0" dirty="0" err="1"/>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30/11/2018</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a:solidFill>
                  <a:srgbClr val="292929">
                    <a:lumMod val="75000"/>
                    <a:lumOff val="25000"/>
                  </a:srgbClr>
                </a:solidFill>
              </a:rPr>
              <a:t>www.devscope.net</a:t>
            </a: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7644178"/>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 id="2147484260" r:id="rId17"/>
    <p:sldLayoutId id="2147484261" r:id="rId18"/>
    <p:sldLayoutId id="2147484262" r:id="rId19"/>
    <p:sldLayoutId id="2147484263" r:id="rId20"/>
    <p:sldLayoutId id="2147484264" r:id="rId21"/>
    <p:sldLayoutId id="2147484265" r:id="rId22"/>
    <p:sldLayoutId id="2147484266" r:id="rId23"/>
    <p:sldLayoutId id="2147484267" r:id="rId24"/>
    <p:sldLayoutId id="2147484268" r:id="rId25"/>
    <p:sldLayoutId id="2147484269" r:id="rId26"/>
    <p:sldLayoutId id="2147484270" r:id="rId27"/>
    <p:sldLayoutId id="2147484271" r:id="rId28"/>
    <p:sldLayoutId id="2147484272" r:id="rId29"/>
    <p:sldLayoutId id="2147484273" r:id="rId30"/>
    <p:sldLayoutId id="2147484274" r:id="rId31"/>
    <p:sldLayoutId id="2147484275" r:id="rId32"/>
    <p:sldLayoutId id="2147484276" r:id="rId33"/>
    <p:sldLayoutId id="2147484277" r:id="rId34"/>
    <p:sldLayoutId id="2147484278" r:id="rId3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085394"/>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 id="2147484298" r:id="rId18"/>
    <p:sldLayoutId id="2147484299" r:id="rId19"/>
    <p:sldLayoutId id="2147484300" r:id="rId20"/>
    <p:sldLayoutId id="2147484301" r:id="rId21"/>
    <p:sldLayoutId id="2147484302" r:id="rId22"/>
    <p:sldLayoutId id="2147484303" r:id="rId23"/>
    <p:sldLayoutId id="2147484304" r:id="rId24"/>
    <p:sldLayoutId id="2147484305" r:id="rId25"/>
    <p:sldLayoutId id="2147484306" r:id="rId26"/>
    <p:sldLayoutId id="2147484307" r:id="rId27"/>
    <p:sldLayoutId id="2147484308" r:id="rId28"/>
    <p:sldLayoutId id="2147484309" r:id="rId29"/>
    <p:sldLayoutId id="2147484310" r:id="rId30"/>
    <p:sldLayoutId id="2147484311" r:id="rId31"/>
    <p:sldLayoutId id="2147484312" r:id="rId32"/>
    <p:sldLayoutId id="2147484314" r:id="rId33"/>
    <p:sldLayoutId id="2147484315" r:id="rId34"/>
    <p:sldLayoutId id="2147484318" r:id="rId35"/>
    <p:sldLayoutId id="2147484321" r:id="rId3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7833654"/>
      </p:ext>
    </p:extLst>
  </p:cSld>
  <p:clrMap bg1="dk1" tx1="lt1" bg2="dk2" tx2="lt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 id="2147484336" r:id="rId14"/>
    <p:sldLayoutId id="2147484337" r:id="rId15"/>
    <p:sldLayoutId id="2147484338" r:id="rId16"/>
    <p:sldLayoutId id="2147484339" r:id="rId17"/>
    <p:sldLayoutId id="2147484340" r:id="rId18"/>
    <p:sldLayoutId id="2147484341" r:id="rId19"/>
    <p:sldLayoutId id="2147484342" r:id="rId20"/>
    <p:sldLayoutId id="2147484343" r:id="rId21"/>
    <p:sldLayoutId id="2147484344" r:id="rId22"/>
    <p:sldLayoutId id="2147484345" r:id="rId23"/>
    <p:sldLayoutId id="2147484346" r:id="rId24"/>
    <p:sldLayoutId id="2147484347" r:id="rId25"/>
    <p:sldLayoutId id="2147484348" r:id="rId26"/>
    <p:sldLayoutId id="2147484349" r:id="rId27"/>
    <p:sldLayoutId id="2147484350"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885102430"/>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5"/>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01" name="think-cell Slide" r:id="rId26" imgW="270" imgH="270" progId="TCLayout.ActiveDocument.1">
                  <p:embed/>
                </p:oleObj>
              </mc:Choice>
              <mc:Fallback>
                <p:oleObj name="think-cell Slide" r:id="rId26" imgW="270" imgH="270" progId="TCLayout.ActiveDocument.1">
                  <p:embed/>
                  <p:pic>
                    <p:nvPicPr>
                      <p:cNvPr id="6" name="Object 5" hidden="1"/>
                      <p:cNvPicPr/>
                      <p:nvPr/>
                    </p:nvPicPr>
                    <p:blipFill>
                      <a:blip r:embed="rId27"/>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57200" y="6692392"/>
            <a:ext cx="3937000" cy="137160"/>
          </a:xfrm>
          <a:prstGeom prst="rect">
            <a:avLst/>
          </a:prstGeom>
        </p:spPr>
        <p:txBody>
          <a:bodyPr vert="horz" lIns="0" tIns="0" rIns="91440" bIns="0" rtlCol="0" anchor="ctr"/>
          <a:lstStyle>
            <a:lvl1pPr marL="0" algn="l" defTabSz="932742" rtl="0" eaLnBrk="1" latinLnBrk="0" hangingPunct="1">
              <a:defRPr lang="en-US" sz="900"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595101" y="6692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62402480"/>
      </p:ext>
    </p:extLst>
  </p:cSld>
  <p:clrMap bg1="lt1" tx1="dk1" bg2="lt2" tx2="dk2" accent1="accent1" accent2="accent2" accent3="accent3" accent4="accent4" accent5="accent5" accent6="accent6" hlink="hlink" folHlink="folHlink"/>
  <p:sldLayoutIdLst>
    <p:sldLayoutId id="2147484412" r:id="rId1"/>
    <p:sldLayoutId id="2147484413" r:id="rId2"/>
    <p:sldLayoutId id="2147484414" r:id="rId3"/>
    <p:sldLayoutId id="2147484415" r:id="rId4"/>
    <p:sldLayoutId id="2147484416" r:id="rId5"/>
    <p:sldLayoutId id="2147484417" r:id="rId6"/>
    <p:sldLayoutId id="2147484418" r:id="rId7"/>
    <p:sldLayoutId id="2147484419" r:id="rId8"/>
    <p:sldLayoutId id="2147484420" r:id="rId9"/>
    <p:sldLayoutId id="2147484421" r:id="rId10"/>
    <p:sldLayoutId id="2147484422" r:id="rId11"/>
    <p:sldLayoutId id="2147484423" r:id="rId12"/>
    <p:sldLayoutId id="2147484424" r:id="rId13"/>
    <p:sldLayoutId id="2147484425" r:id="rId14"/>
    <p:sldLayoutId id="2147484426" r:id="rId15"/>
    <p:sldLayoutId id="2147484427" r:id="rId16"/>
    <p:sldLayoutId id="2147484428" r:id="rId17"/>
    <p:sldLayoutId id="2147484429" r:id="rId18"/>
    <p:sldLayoutId id="2147484430" r:id="rId19"/>
    <p:sldLayoutId id="2147484431" r:id="rId20"/>
    <p:sldLayoutId id="2147484432" r:id="rId21"/>
    <p:sldLayoutId id="214748443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tx2"/>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02.xml"/></Relationships>
</file>

<file path=ppt/slides/_rels/slide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2.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Get started with Microsoft PowerApps and Flow</a:t>
            </a:r>
            <a:endParaRPr lang="pt-PT" dirty="0"/>
          </a:p>
        </p:txBody>
      </p:sp>
      <p:sp>
        <p:nvSpPr>
          <p:cNvPr id="3" name="Text Placeholder 2"/>
          <p:cNvSpPr>
            <a:spLocks noGrp="1"/>
          </p:cNvSpPr>
          <p:nvPr>
            <p:ph type="body" sz="quarter" idx="14"/>
          </p:nvPr>
        </p:nvSpPr>
        <p:spPr>
          <a:xfrm>
            <a:off x="274702" y="3857303"/>
            <a:ext cx="7315200" cy="1922764"/>
          </a:xfrm>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0685" y="6009743"/>
            <a:ext cx="2208764" cy="984782"/>
          </a:xfrm>
          <a:prstGeom prst="rect">
            <a:avLst/>
          </a:prstGeom>
        </p:spPr>
      </p:pic>
    </p:spTree>
    <p:extLst>
      <p:ext uri="{BB962C8B-B14F-4D97-AF65-F5344CB8AC3E}">
        <p14:creationId xmlns:p14="http://schemas.microsoft.com/office/powerpoint/2010/main" val="289308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293688"/>
            <a:ext cx="11696700" cy="1187450"/>
          </a:xfrm>
        </p:spPr>
        <p:txBody>
          <a:bodyPr/>
          <a:lstStyle/>
          <a:p>
            <a:r>
              <a:rPr lang="en-US" dirty="0"/>
              <a:t>Agenda</a:t>
            </a:r>
            <a:endParaRPr lang="pt-PT" dirty="0"/>
          </a:p>
        </p:txBody>
      </p:sp>
      <p:sp>
        <p:nvSpPr>
          <p:cNvPr id="7" name="Text Placeholder 2"/>
          <p:cNvSpPr txBox="1">
            <a:spLocks/>
          </p:cNvSpPr>
          <p:nvPr/>
        </p:nvSpPr>
        <p:spPr bwMode="auto">
          <a:xfrm>
            <a:off x="406399" y="1967092"/>
            <a:ext cx="10852398" cy="4122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chemeClr val="tx1"/>
              </a:buClr>
            </a:pPr>
            <a:r>
              <a:rPr lang="en-US" sz="3200" dirty="0"/>
              <a:t>Module 1: Get started with Microsoft PowerApps​</a:t>
            </a:r>
          </a:p>
          <a:p>
            <a:pPr>
              <a:buClr>
                <a:schemeClr val="tx1"/>
              </a:buClr>
            </a:pPr>
            <a:r>
              <a:rPr lang="en-US" sz="3200" dirty="0"/>
              <a:t>Module 2: PowerApps Hands-on Lab</a:t>
            </a:r>
            <a:endParaRPr lang="en-US" sz="3200" dirty="0">
              <a:latin typeface="+mj-lt"/>
            </a:endParaRPr>
          </a:p>
          <a:p>
            <a:pPr>
              <a:buClr>
                <a:schemeClr val="tx1"/>
              </a:buClr>
            </a:pPr>
            <a:r>
              <a:rPr lang="en-US" sz="3200" dirty="0"/>
              <a:t>Module 3: Get started with Microsoft Flow</a:t>
            </a:r>
            <a:endParaRPr lang="en-US" sz="3200" dirty="0">
              <a:latin typeface="+mj-lt"/>
            </a:endParaRPr>
          </a:p>
          <a:p>
            <a:pPr>
              <a:buClr>
                <a:schemeClr val="tx1"/>
              </a:buClr>
            </a:pPr>
            <a:r>
              <a:rPr lang="en-US" sz="3200" dirty="0"/>
              <a:t>Module 4: Flow Hands-on Lab</a:t>
            </a:r>
          </a:p>
          <a:p>
            <a:pPr>
              <a:buClr>
                <a:schemeClr val="tx1"/>
              </a:buClr>
            </a:pPr>
            <a:r>
              <a:rPr lang="en-US" sz="3200" dirty="0"/>
              <a:t>Module 5: PowerApps and Flow Hands-on Lab</a:t>
            </a:r>
          </a:p>
          <a:p>
            <a:pPr>
              <a:buClr>
                <a:schemeClr val="tx1"/>
              </a:buClr>
            </a:pPr>
            <a:r>
              <a:rPr lang="en-US" sz="3200" dirty="0"/>
              <a:t>Module 6: Playing with these tools</a:t>
            </a:r>
          </a:p>
          <a:p>
            <a:pPr>
              <a:buClr>
                <a:schemeClr val="tx1"/>
              </a:buClr>
            </a:pPr>
            <a:endParaRPr lang="en-US" sz="3200" dirty="0">
              <a:latin typeface="+mj-lt"/>
            </a:endParaRPr>
          </a:p>
        </p:txBody>
      </p:sp>
    </p:spTree>
    <p:extLst>
      <p:ext uri="{BB962C8B-B14F-4D97-AF65-F5344CB8AC3E}">
        <p14:creationId xmlns:p14="http://schemas.microsoft.com/office/powerpoint/2010/main" val="401717280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7258FFF-F925-446B-8502-81C933981705}" type="slidenum">
              <a:rPr kumimoji="0" lang="pt-PT" sz="9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pt-PT" sz="900" b="0" i="0" u="none" strike="noStrike" kern="1200" cap="none" spc="0" normalizeH="0" baseline="0" noProof="0">
              <a:ln>
                <a:noFill/>
              </a:ln>
              <a:solidFill>
                <a:srgbClr val="505050"/>
              </a:solidFill>
              <a:effectLst/>
              <a:uLnTx/>
              <a:uFillTx/>
              <a:latin typeface="Segoe UI"/>
              <a:ea typeface="+mn-ea"/>
              <a:cs typeface="+mn-cs"/>
            </a:endParaRPr>
          </a:p>
        </p:txBody>
      </p:sp>
      <p:sp>
        <p:nvSpPr>
          <p:cNvPr id="5" name="Title 4"/>
          <p:cNvSpPr>
            <a:spLocks noGrp="1"/>
          </p:cNvSpPr>
          <p:nvPr>
            <p:ph type="ctrTitle"/>
          </p:nvPr>
        </p:nvSpPr>
        <p:spPr/>
        <p:txBody>
          <a:bodyPr/>
          <a:lstStyle/>
          <a:p>
            <a:r>
              <a:rPr lang="en-US" dirty="0"/>
              <a:t>Lesson 1.1</a:t>
            </a:r>
            <a:br>
              <a:rPr lang="en-US" dirty="0"/>
            </a:br>
            <a:r>
              <a:rPr lang="en-US" dirty="0"/>
              <a:t>Power Platform Community</a:t>
            </a:r>
            <a:br>
              <a:rPr lang="en-US" dirty="0"/>
            </a:br>
            <a:endParaRPr lang="pt-PT" dirty="0"/>
          </a:p>
        </p:txBody>
      </p:sp>
    </p:spTree>
    <p:extLst>
      <p:ext uri="{BB962C8B-B14F-4D97-AF65-F5344CB8AC3E}">
        <p14:creationId xmlns:p14="http://schemas.microsoft.com/office/powerpoint/2010/main" val="437679101"/>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1949" y="234007"/>
            <a:ext cx="11370961" cy="1100897"/>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283"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Business Application Platform Innovation</a:t>
            </a:r>
            <a:endParaRPr kumimoji="0" lang="en-US" sz="5397"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3" name="Text Placeholder 2"/>
          <p:cNvSpPr txBox="1">
            <a:spLocks/>
          </p:cNvSpPr>
          <p:nvPr/>
        </p:nvSpPr>
        <p:spPr>
          <a:xfrm>
            <a:off x="531949" y="1233894"/>
            <a:ext cx="7655728" cy="5167669"/>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Innovate faster </a:t>
            </a: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Power users build “no code” solutions</a:t>
            </a:r>
          </a:p>
          <a:p>
            <a:pPr marL="698229" marR="0" lvl="1"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1632"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Create mobile business apps with clicks, ‘not code’</a:t>
            </a:r>
            <a:endParaRPr kumimoji="0" lang="en-US" sz="1632"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endParaRP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Enterprise Developers and IT pros</a:t>
            </a: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Extend capabilities for power users</a:t>
            </a: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Rich platform services with power of Azure</a:t>
            </a:r>
          </a:p>
          <a:p>
            <a:pPr marL="698229" marR="0" lvl="1"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1632"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App Services, Service Fabric, Azure Functions, Logic Apps, API Management, BizTalk…Turn your data into apps</a:t>
            </a: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Connects to everywhere, securely</a:t>
            </a:r>
          </a:p>
          <a:p>
            <a:pPr marL="456975" marR="0" lvl="0" indent="-456975" algn="l" defTabSz="932317" rtl="0" eaLnBrk="1" fontAlgn="auto" latinLnBrk="0" hangingPunct="1">
              <a:lnSpc>
                <a:spcPct val="90000"/>
              </a:lnSpc>
              <a:spcBef>
                <a:spcPct val="20000"/>
              </a:spcBef>
              <a:spcAft>
                <a:spcPts val="1799"/>
              </a:spcAft>
              <a:buClrTx/>
              <a:buSzPct val="90000"/>
              <a:buFont typeface="Wingdings" panose="05000000000000000000" pitchFamily="2" charset="2"/>
              <a:buChar char="à"/>
              <a:tabLst/>
              <a:defRPr/>
            </a:pPr>
            <a:r>
              <a:rPr kumimoji="0" lang="en-US" sz="2040" b="0" i="0" u="none" strike="noStrike" kern="1200" cap="none" spc="0" normalizeH="0" baseline="0" noProof="0" dirty="0">
                <a:ln>
                  <a:noFill/>
                </a:ln>
                <a:solidFill>
                  <a:srgbClr val="FFFFFF"/>
                </a:solidFill>
                <a:effectLst/>
                <a:uLnTx/>
                <a:uFillTx/>
                <a:latin typeface="Segoe UI Light"/>
                <a:ea typeface="Calibri" panose="020F0502020204030204" pitchFamily="34" charset="0"/>
                <a:cs typeface="Times New Roman" panose="02020603050405020304" pitchFamily="18" charset="0"/>
              </a:rPr>
              <a:t>It works on all devices, Easy to deploy and test</a:t>
            </a:r>
          </a:p>
        </p:txBody>
      </p:sp>
      <p:pic>
        <p:nvPicPr>
          <p:cNvPr id="8" name="Picture 2" descr="https://businessplatform.microsoft.com/images/pages/innovate-faster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248" y="1162375"/>
            <a:ext cx="4219734" cy="52915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9446960" y="3079071"/>
            <a:ext cx="2455949" cy="754964"/>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pt-PT"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p:nvSpPr>
        <p:spPr bwMode="auto">
          <a:xfrm>
            <a:off x="9978025" y="5578204"/>
            <a:ext cx="1393355" cy="931314"/>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pt-PT"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8129470" y="4218920"/>
            <a:ext cx="3877059" cy="754964"/>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pt-PT"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a:xfrm>
            <a:off x="2502" y="6623877"/>
            <a:ext cx="12431473" cy="382308"/>
          </a:xfrm>
          <a:prstGeom prst="rect">
            <a:avLst/>
          </a:prstGeom>
        </p:spPr>
        <p:txBody>
          <a:bodyPr wrap="square">
            <a:spAutoFit/>
          </a:bodyPr>
          <a:lstStyle/>
          <a:p>
            <a:pPr marL="0" marR="0" lvl="0" indent="0" algn="ctr" defTabSz="932317" rtl="0" eaLnBrk="1" fontAlgn="auto" latinLnBrk="0" hangingPunct="1">
              <a:lnSpc>
                <a:spcPct val="100000"/>
              </a:lnSpc>
              <a:spcBef>
                <a:spcPts val="0"/>
              </a:spcBef>
              <a:spcAft>
                <a:spcPts val="1799"/>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rPr>
              <a:t>https://powerusers.microsoft.com/                      https://businessplatform.microsoft.com/en-us/</a:t>
            </a:r>
          </a:p>
        </p:txBody>
      </p:sp>
    </p:spTree>
    <p:extLst>
      <p:ext uri="{BB962C8B-B14F-4D97-AF65-F5344CB8AC3E}">
        <p14:creationId xmlns:p14="http://schemas.microsoft.com/office/powerpoint/2010/main" val="324632380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1570D-FF8B-463B-BAB0-C07483D5B72E}"/>
              </a:ext>
            </a:extLst>
          </p:cNvPr>
          <p:cNvPicPr>
            <a:picLocks noChangeAspect="1"/>
          </p:cNvPicPr>
          <p:nvPr/>
        </p:nvPicPr>
        <p:blipFill rotWithShape="1">
          <a:blip r:embed="rId2"/>
          <a:srcRect l="6767" r="6767"/>
          <a:stretch/>
        </p:blipFill>
        <p:spPr>
          <a:xfrm>
            <a:off x="0" y="0"/>
            <a:ext cx="12436475" cy="6994525"/>
          </a:xfrm>
          <a:prstGeom prst="rect">
            <a:avLst/>
          </a:prstGeom>
        </p:spPr>
      </p:pic>
    </p:spTree>
    <p:extLst>
      <p:ext uri="{BB962C8B-B14F-4D97-AF65-F5344CB8AC3E}">
        <p14:creationId xmlns:p14="http://schemas.microsoft.com/office/powerpoint/2010/main" val="6704552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508622" y="573203"/>
            <a:ext cx="9598531" cy="1274858"/>
          </a:xfrm>
          <a:prstGeom prst="rect">
            <a:avLst/>
          </a:prstGeom>
          <a:noFill/>
        </p:spPr>
        <p:txBody>
          <a:bodyPr wrap="square" lIns="182806" tIns="146246" rIns="182806" bIns="146246" rtlCol="0">
            <a:spAutoFit/>
          </a:bodyPr>
          <a:lstStyle/>
          <a:p>
            <a:pPr marL="0" marR="0" lvl="0" indent="0" algn="ctr" defTabSz="932317" rtl="0" eaLnBrk="1" fontAlgn="auto" latinLnBrk="0" hangingPunct="1">
              <a:lnSpc>
                <a:spcPct val="90000"/>
              </a:lnSpc>
              <a:spcBef>
                <a:spcPts val="0"/>
              </a:spcBef>
              <a:spcAft>
                <a:spcPts val="600"/>
              </a:spcAft>
              <a:buClrTx/>
              <a:buSzTx/>
              <a:buFontTx/>
              <a:buNone/>
              <a:tabLst/>
              <a:defRPr/>
            </a:pPr>
            <a:r>
              <a:rPr kumimoji="0" lang="en-US" sz="3467"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Businesses need to deliver apps in a way that stays </a:t>
            </a:r>
            <a:r>
              <a:rPr kumimoji="0" lang="en-US" sz="3467" b="1" i="0" u="sng"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extensible, connected, secure and fast</a:t>
            </a:r>
          </a:p>
        </p:txBody>
      </p:sp>
      <p:grpSp>
        <p:nvGrpSpPr>
          <p:cNvPr id="17" name="Group 16"/>
          <p:cNvGrpSpPr/>
          <p:nvPr/>
        </p:nvGrpSpPr>
        <p:grpSpPr>
          <a:xfrm>
            <a:off x="3145222" y="1848061"/>
            <a:ext cx="6228697" cy="4153429"/>
            <a:chOff x="3674612" y="1846777"/>
            <a:chExt cx="4859789" cy="3240611"/>
          </a:xfrm>
        </p:grpSpPr>
        <p:sp>
          <p:nvSpPr>
            <p:cNvPr id="14" name="Title 1"/>
            <p:cNvSpPr txBox="1">
              <a:spLocks/>
            </p:cNvSpPr>
            <p:nvPr/>
          </p:nvSpPr>
          <p:spPr>
            <a:xfrm>
              <a:off x="3674613" y="4203567"/>
              <a:ext cx="4859788" cy="719473"/>
            </a:xfrm>
            <a:prstGeom prst="rect">
              <a:avLst/>
            </a:prstGeom>
            <a:solidFill>
              <a:schemeClr val="tx1">
                <a:lumMod val="20000"/>
                <a:lumOff val="80000"/>
              </a:schemeClr>
            </a:solidFill>
          </p:spPr>
          <p:txBody>
            <a:bodyPr vert="horz" wrap="square" lIns="146246" tIns="91403" rIns="146246" bIns="91403" rtlCol="0" anchor="ctr">
              <a:normAutofit/>
            </a:bodyPr>
            <a:lstStyle>
              <a:lvl1pPr algn="l" defTabSz="932742"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51018" rtl="0" eaLnBrk="1" fontAlgn="auto" latinLnBrk="0" hangingPunct="1">
                <a:lnSpc>
                  <a:spcPct val="90000"/>
                </a:lnSpc>
                <a:spcBef>
                  <a:spcPct val="0"/>
                </a:spcBef>
                <a:spcAft>
                  <a:spcPts val="0"/>
                </a:spcAft>
                <a:buClrTx/>
                <a:buSzTx/>
                <a:buFontTx/>
                <a:buNone/>
                <a:tabLst/>
                <a:defRPr/>
              </a:pPr>
              <a:endParaRPr kumimoji="0" lang="en-US" sz="3263" b="0" i="0" u="none" strike="noStrike" kern="1200" cap="none" spc="-102" normalizeH="0" baseline="0" noProof="0" dirty="0">
                <a:ln w="3175">
                  <a:noFill/>
                </a:ln>
                <a:solidFill>
                  <a:srgbClr val="E7E6E6">
                    <a:lumMod val="10000"/>
                  </a:srgbClr>
                </a:solidFill>
                <a:effectLst/>
                <a:uLnTx/>
                <a:uFillTx/>
                <a:latin typeface="Segoe UI Semilight" panose="020B0402040204020203" pitchFamily="34" charset="0"/>
                <a:ea typeface="+mn-ea"/>
                <a:cs typeface="Segoe UI Semilight" panose="020B0402040204020203" pitchFamily="34" charset="0"/>
              </a:endParaRPr>
            </a:p>
          </p:txBody>
        </p:sp>
        <p:grpSp>
          <p:nvGrpSpPr>
            <p:cNvPr id="20" name="Group 19"/>
            <p:cNvGrpSpPr/>
            <p:nvPr/>
          </p:nvGrpSpPr>
          <p:grpSpPr>
            <a:xfrm>
              <a:off x="3830037" y="4773639"/>
              <a:ext cx="4531924" cy="313749"/>
              <a:chOff x="3906837" y="4868862"/>
              <a:chExt cx="4622800" cy="320040"/>
            </a:xfrm>
          </p:grpSpPr>
          <p:sp>
            <p:nvSpPr>
              <p:cNvPr id="45" name="Hexagon 44"/>
              <p:cNvSpPr/>
              <p:nvPr/>
            </p:nvSpPr>
            <p:spPr bwMode="auto">
              <a:xfrm rot="5400000">
                <a:off x="388397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6" name="Hexagon 45"/>
              <p:cNvSpPr/>
              <p:nvPr/>
            </p:nvSpPr>
            <p:spPr bwMode="auto">
              <a:xfrm rot="5400000">
                <a:off x="442753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 name="Hexagon 47"/>
              <p:cNvSpPr/>
              <p:nvPr/>
            </p:nvSpPr>
            <p:spPr bwMode="auto">
              <a:xfrm rot="5400000">
                <a:off x="497109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Hexagon 49"/>
              <p:cNvSpPr/>
              <p:nvPr/>
            </p:nvSpPr>
            <p:spPr bwMode="auto">
              <a:xfrm rot="5400000">
                <a:off x="551465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Hexagon 50"/>
              <p:cNvSpPr/>
              <p:nvPr/>
            </p:nvSpPr>
            <p:spPr bwMode="auto">
              <a:xfrm rot="5400000">
                <a:off x="605821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2" name="Hexagon 51"/>
              <p:cNvSpPr/>
              <p:nvPr/>
            </p:nvSpPr>
            <p:spPr bwMode="auto">
              <a:xfrm rot="5400000">
                <a:off x="660177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3" name="Hexagon 52"/>
              <p:cNvSpPr/>
              <p:nvPr/>
            </p:nvSpPr>
            <p:spPr bwMode="auto">
              <a:xfrm rot="5400000">
                <a:off x="714533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7" name="Hexagon 56"/>
              <p:cNvSpPr/>
              <p:nvPr/>
            </p:nvSpPr>
            <p:spPr bwMode="auto">
              <a:xfrm rot="5400000">
                <a:off x="768889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 name="Hexagon 59"/>
              <p:cNvSpPr/>
              <p:nvPr/>
            </p:nvSpPr>
            <p:spPr bwMode="auto">
              <a:xfrm rot="5400000">
                <a:off x="8232457" y="4891722"/>
                <a:ext cx="320040" cy="274320"/>
              </a:xfrm>
              <a:prstGeom prst="hexagon">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13" rtl="0" eaLnBrk="1" fontAlgn="base" latinLnBrk="0" hangingPunct="1">
                  <a:lnSpc>
                    <a:spcPct val="90000"/>
                  </a:lnSpc>
                  <a:spcBef>
                    <a:spcPct val="0"/>
                  </a:spcBef>
                  <a:spcAft>
                    <a:spcPct val="0"/>
                  </a:spcAft>
                  <a:buClrTx/>
                  <a:buSzTx/>
                  <a:buFontTx/>
                  <a:buNone/>
                  <a:tabLst/>
                  <a:defRPr/>
                </a:pPr>
                <a:endParaRPr kumimoji="0" lang="en-US" sz="3263"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5" name="Title 1"/>
            <p:cNvSpPr txBox="1">
              <a:spLocks/>
            </p:cNvSpPr>
            <p:nvPr/>
          </p:nvSpPr>
          <p:spPr>
            <a:xfrm>
              <a:off x="6338985" y="2352090"/>
              <a:ext cx="1914454" cy="1163455"/>
            </a:xfrm>
            <a:prstGeom prst="rect">
              <a:avLst/>
            </a:prstGeom>
            <a:solidFill>
              <a:srgbClr val="4F81BD"/>
            </a:solidFill>
          </p:spPr>
          <p:txBody>
            <a:bodyPr vert="horz" lIns="93223" tIns="46611" rIns="93223" bIns="46611" rtlCol="0" anchor="ctr">
              <a:normAutofit/>
            </a:bodyPr>
            <a:lstStyle>
              <a:lvl1pPr algn="l" defTabSz="914400" rtl="0" eaLnBrk="1" latinLnBrk="0" hangingPunct="1">
                <a:lnSpc>
                  <a:spcPct val="90000"/>
                </a:lnSpc>
                <a:spcBef>
                  <a:spcPct val="0"/>
                </a:spcBef>
                <a:buNone/>
                <a:defRPr sz="4800" kern="120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l" defTabSz="932317" rtl="0" eaLnBrk="1" fontAlgn="auto" latinLnBrk="0" hangingPunct="1">
                <a:lnSpc>
                  <a:spcPct val="90000"/>
                </a:lnSpc>
                <a:spcBef>
                  <a:spcPct val="0"/>
                </a:spcBef>
                <a:spcAft>
                  <a:spcPts val="0"/>
                </a:spcAft>
                <a:buClrTx/>
                <a:buSzTx/>
                <a:buFontTx/>
                <a:buNone/>
                <a:tabLst/>
                <a:defRPr/>
              </a:pPr>
              <a:r>
                <a:rPr kumimoji="0" lang="en-US" sz="1835" b="1" i="0" u="none" strike="noStrike" kern="1200" cap="none" spc="0" normalizeH="0" baseline="0" noProof="0" dirty="0">
                  <a:ln>
                    <a:noFill/>
                  </a:ln>
                  <a:solidFill>
                    <a:srgbClr val="E7E6E6">
                      <a:lumMod val="10000"/>
                    </a:srgbClr>
                  </a:solidFill>
                  <a:effectLst/>
                  <a:uLnTx/>
                  <a:uFillTx/>
                  <a:latin typeface="Calibri" panose="020F0502020204030204"/>
                  <a:ea typeface="+mj-ea"/>
                  <a:cs typeface="Segoe UI Semilight" panose="020B0402040204020203" pitchFamily="34" charset="0"/>
                </a:rPr>
                <a:t>   </a:t>
              </a:r>
              <a:r>
                <a:rPr kumimoji="0" lang="en-US" sz="1835" b="1"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AUTOMATE</a:t>
              </a:r>
            </a:p>
            <a:p>
              <a:pPr marL="0" marR="0" lvl="0" indent="0" algn="l" defTabSz="932317" rtl="0" eaLnBrk="1" fontAlgn="auto" latinLnBrk="0" hangingPunct="1">
                <a:lnSpc>
                  <a:spcPct val="90000"/>
                </a:lnSpc>
                <a:spcBef>
                  <a:spcPct val="0"/>
                </a:spcBef>
                <a:spcAft>
                  <a:spcPts val="0"/>
                </a:spcAft>
                <a:buClrTx/>
                <a:buSzTx/>
                <a:buFontTx/>
                <a:buNone/>
                <a:tabLst/>
                <a:defRPr/>
              </a:pPr>
              <a:r>
                <a:rPr kumimoji="0" lang="en-US" sz="714"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
              </a:r>
              <a:br>
                <a:rPr kumimoji="0" lang="en-US" sz="714"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br>
              <a:r>
                <a:rPr kumimoji="0" lang="en-US" sz="714"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      </a:t>
              </a:r>
              <a:r>
                <a:rPr kumimoji="0" lang="en-US" sz="3263"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Flow</a:t>
              </a:r>
            </a:p>
          </p:txBody>
        </p:sp>
        <p:sp>
          <p:nvSpPr>
            <p:cNvPr id="6" name="Title 1"/>
            <p:cNvSpPr txBox="1">
              <a:spLocks/>
            </p:cNvSpPr>
            <p:nvPr/>
          </p:nvSpPr>
          <p:spPr>
            <a:xfrm>
              <a:off x="4047082" y="2352090"/>
              <a:ext cx="1914454" cy="1163455"/>
            </a:xfrm>
            <a:prstGeom prst="rect">
              <a:avLst/>
            </a:prstGeom>
            <a:solidFill>
              <a:srgbClr val="992165"/>
            </a:solidFill>
          </p:spPr>
          <p:txBody>
            <a:bodyPr vert="horz" lIns="93223" tIns="46611" rIns="93223" bIns="46611" rtlCol="0" anchor="ctr">
              <a:noAutofit/>
            </a:bodyPr>
            <a:lstStyle>
              <a:lvl1pPr algn="l" defTabSz="914400" rtl="0" eaLnBrk="1" latinLnBrk="0" hangingPunct="1">
                <a:lnSpc>
                  <a:spcPct val="90000"/>
                </a:lnSpc>
                <a:spcBef>
                  <a:spcPct val="0"/>
                </a:spcBef>
                <a:buNone/>
                <a:defRPr sz="4800" kern="1200">
                  <a:solidFill>
                    <a:schemeClr val="tx1"/>
                  </a:solidFill>
                  <a:latin typeface="Segoe UI Light" panose="020B0502040204020203" pitchFamily="34" charset="0"/>
                  <a:ea typeface="+mj-ea"/>
                  <a:cs typeface="Segoe UI Light" panose="020B0502040204020203" pitchFamily="34" charset="0"/>
                </a:defRPr>
              </a:lvl1pPr>
            </a:lstStyle>
            <a:p>
              <a:pPr marL="0" marR="0" lvl="0" indent="0" algn="ctr" defTabSz="932317" rtl="0" eaLnBrk="1" fontAlgn="auto" latinLnBrk="0" hangingPunct="1">
                <a:lnSpc>
                  <a:spcPct val="90000"/>
                </a:lnSpc>
                <a:spcBef>
                  <a:spcPct val="0"/>
                </a:spcBef>
                <a:spcAft>
                  <a:spcPts val="0"/>
                </a:spcAft>
                <a:buClrTx/>
                <a:buSzTx/>
                <a:buFontTx/>
                <a:buNone/>
                <a:tabLst/>
                <a:defRPr/>
              </a:pPr>
              <a:r>
                <a:rPr kumimoji="0" lang="en-US" sz="1835" b="1" i="0" u="none" strike="noStrike" kern="1200" cap="none" spc="0" normalizeH="0" baseline="0" noProof="0" dirty="0">
                  <a:ln>
                    <a:noFill/>
                  </a:ln>
                  <a:solidFill>
                    <a:srgbClr val="E7E6E6">
                      <a:lumMod val="10000"/>
                    </a:srgbClr>
                  </a:solidFill>
                  <a:effectLst/>
                  <a:uLnTx/>
                  <a:uFillTx/>
                  <a:latin typeface="Calibri" panose="020F0502020204030204"/>
                  <a:ea typeface="+mj-ea"/>
                  <a:cs typeface="Segoe UI Semilight" panose="020B0402040204020203" pitchFamily="34" charset="0"/>
                </a:rPr>
                <a:t>                            </a:t>
              </a:r>
              <a:r>
                <a:rPr kumimoji="0" lang="en-US" sz="1835" b="1"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ACT</a:t>
              </a:r>
            </a:p>
            <a:p>
              <a:pPr marL="0" marR="0" lvl="0" indent="0" algn="ctr" defTabSz="932317" rtl="0" eaLnBrk="1" fontAlgn="auto" latinLnBrk="0" hangingPunct="1">
                <a:lnSpc>
                  <a:spcPct val="90000"/>
                </a:lnSpc>
                <a:spcBef>
                  <a:spcPct val="0"/>
                </a:spcBef>
                <a:spcAft>
                  <a:spcPts val="0"/>
                </a:spcAft>
                <a:buClrTx/>
                <a:buSzTx/>
                <a:buFontTx/>
                <a:buNone/>
                <a:tabLst/>
                <a:defRPr/>
              </a:pPr>
              <a:r>
                <a:rPr kumimoji="0" lang="en-US" sz="714"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t/>
              </a:r>
              <a:br>
                <a:rPr kumimoji="0" lang="en-US" sz="714"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rPr>
              </a:br>
              <a:r>
                <a:rPr kumimoji="0" lang="en-US" sz="3263" b="0" i="0" u="none" strike="noStrike" kern="1200" cap="none" spc="0" normalizeH="0" baseline="0" noProof="0" dirty="0" err="1">
                  <a:ln>
                    <a:noFill/>
                  </a:ln>
                  <a:solidFill>
                    <a:srgbClr val="FFFFFF"/>
                  </a:solidFill>
                  <a:effectLst/>
                  <a:uLnTx/>
                  <a:uFillTx/>
                  <a:latin typeface="Calibri" panose="020F0502020204030204"/>
                  <a:ea typeface="+mj-ea"/>
                  <a:cs typeface="Segoe UI Semilight" panose="020B0402040204020203" pitchFamily="34" charset="0"/>
                </a:rPr>
                <a:t>PowerApps</a:t>
              </a:r>
              <a:endParaRPr kumimoji="0" lang="en-US" sz="3263" b="0" i="0" u="none" strike="noStrike" kern="1200" cap="none" spc="0" normalizeH="0" baseline="0" noProof="0" dirty="0">
                <a:ln>
                  <a:noFill/>
                </a:ln>
                <a:solidFill>
                  <a:srgbClr val="FFFFFF"/>
                </a:solidFill>
                <a:effectLst/>
                <a:uLnTx/>
                <a:uFillTx/>
                <a:latin typeface="Calibri" panose="020F0502020204030204"/>
                <a:ea typeface="+mj-ea"/>
                <a:cs typeface="Segoe UI Semilight" panose="020B0402040204020203" pitchFamily="34" charset="0"/>
              </a:endParaRPr>
            </a:p>
          </p:txBody>
        </p:sp>
        <p:grpSp>
          <p:nvGrpSpPr>
            <p:cNvPr id="22" name="Group 21"/>
            <p:cNvGrpSpPr/>
            <p:nvPr/>
          </p:nvGrpSpPr>
          <p:grpSpPr>
            <a:xfrm>
              <a:off x="4704325" y="3429001"/>
              <a:ext cx="562658" cy="774567"/>
              <a:chOff x="5912244" y="3497262"/>
              <a:chExt cx="573941" cy="790099"/>
            </a:xfrm>
          </p:grpSpPr>
          <p:sp>
            <p:nvSpPr>
              <p:cNvPr id="8" name="Up Arrow 7"/>
              <p:cNvSpPr/>
              <p:nvPr/>
            </p:nvSpPr>
            <p:spPr>
              <a:xfrm>
                <a:off x="5912244" y="3585542"/>
                <a:ext cx="264936" cy="701819"/>
              </a:xfrm>
              <a:prstGeom prst="upArrow">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326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Up Arrow 8"/>
              <p:cNvSpPr/>
              <p:nvPr/>
            </p:nvSpPr>
            <p:spPr>
              <a:xfrm rot="10800000">
                <a:off x="6168212" y="3497262"/>
                <a:ext cx="317973" cy="790099"/>
              </a:xfrm>
              <a:prstGeom prst="upArrow">
                <a:avLst/>
              </a:prstGeom>
              <a:solidFill>
                <a:srgbClr val="99216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326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3" name="Group 22"/>
            <p:cNvGrpSpPr/>
            <p:nvPr/>
          </p:nvGrpSpPr>
          <p:grpSpPr>
            <a:xfrm>
              <a:off x="6995535" y="3510995"/>
              <a:ext cx="562659" cy="692572"/>
              <a:chOff x="8216594" y="3580901"/>
              <a:chExt cx="573942" cy="706460"/>
            </a:xfrm>
          </p:grpSpPr>
          <p:sp>
            <p:nvSpPr>
              <p:cNvPr id="10" name="Up Arrow 9"/>
              <p:cNvSpPr/>
              <p:nvPr/>
            </p:nvSpPr>
            <p:spPr>
              <a:xfrm>
                <a:off x="8216594" y="3580901"/>
                <a:ext cx="279667" cy="706460"/>
              </a:xfrm>
              <a:prstGeom prst="upArrow">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326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Up Arrow 10"/>
              <p:cNvSpPr/>
              <p:nvPr/>
            </p:nvSpPr>
            <p:spPr>
              <a:xfrm rot="10800000">
                <a:off x="8496261" y="3585542"/>
                <a:ext cx="294275" cy="701819"/>
              </a:xfrm>
              <a:prstGeom prst="upArrow">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marL="0" marR="0" lvl="0" indent="0" algn="ctr" defTabSz="932317" rtl="0" eaLnBrk="1" fontAlgn="auto" latinLnBrk="0" hangingPunct="1">
                  <a:lnSpc>
                    <a:spcPct val="100000"/>
                  </a:lnSpc>
                  <a:spcBef>
                    <a:spcPts val="0"/>
                  </a:spcBef>
                  <a:spcAft>
                    <a:spcPts val="0"/>
                  </a:spcAft>
                  <a:buClrTx/>
                  <a:buSzTx/>
                  <a:buFontTx/>
                  <a:buNone/>
                  <a:tabLst/>
                  <a:defRPr/>
                </a:pPr>
                <a:endParaRPr kumimoji="0" lang="en-US" sz="326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7" name="Title 1"/>
            <p:cNvSpPr txBox="1">
              <a:spLocks/>
            </p:cNvSpPr>
            <p:nvPr/>
          </p:nvSpPr>
          <p:spPr>
            <a:xfrm>
              <a:off x="3674612" y="4370192"/>
              <a:ext cx="4859789" cy="386222"/>
            </a:xfrm>
            <a:prstGeom prst="rect">
              <a:avLst/>
            </a:prstGeom>
            <a:noFill/>
          </p:spPr>
          <p:txBody>
            <a:bodyPr vert="horz" wrap="square" lIns="146246" tIns="91403" rIns="146246" bIns="91403" rtlCol="0" anchor="ctr">
              <a:noAutofit/>
            </a:bodyPr>
            <a:lstStyle>
              <a:lvl1pPr algn="l" defTabSz="932742"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51018" rtl="0" eaLnBrk="1" fontAlgn="auto" latinLnBrk="0" hangingPunct="1">
                <a:lnSpc>
                  <a:spcPct val="90000"/>
                </a:lnSpc>
                <a:spcBef>
                  <a:spcPct val="0"/>
                </a:spcBef>
                <a:spcAft>
                  <a:spcPts val="0"/>
                </a:spcAft>
                <a:buClrTx/>
                <a:buSzTx/>
                <a:buFontTx/>
                <a:buNone/>
                <a:tabLst/>
                <a:defRPr/>
              </a:pPr>
              <a:r>
                <a:rPr kumimoji="0" lang="en-US" sz="2447" b="0" i="0" u="none" strike="noStrike" kern="1200" cap="none" spc="-102" normalizeH="0" baseline="0" noProof="0" dirty="0">
                  <a:ln w="3175">
                    <a:noFill/>
                  </a:ln>
                  <a:solidFill>
                    <a:srgbClr val="00B294"/>
                  </a:solidFill>
                  <a:effectLst/>
                  <a:uLnTx/>
                  <a:uFillTx/>
                  <a:latin typeface="Segoe UI Semibold" panose="020B0702040204020203" pitchFamily="34" charset="0"/>
                  <a:ea typeface="+mn-ea"/>
                  <a:cs typeface="Segoe UI Semibold" panose="020B0702040204020203" pitchFamily="34" charset="0"/>
                </a:rPr>
                <a:t>Connectors to Data and APIs</a:t>
              </a:r>
            </a:p>
          </p:txBody>
        </p:sp>
        <p:cxnSp>
          <p:nvCxnSpPr>
            <p:cNvPr id="64" name="Elbow Connector 63"/>
            <p:cNvCxnSpPr>
              <a:stCxn id="5" idx="0"/>
              <a:endCxn id="38" idx="2"/>
            </p:cNvCxnSpPr>
            <p:nvPr/>
          </p:nvCxnSpPr>
          <p:spPr>
            <a:xfrm rot="16200000" flipV="1">
              <a:off x="6466553" y="1522430"/>
              <a:ext cx="505313" cy="1154008"/>
            </a:xfrm>
            <a:prstGeom prst="bentConnector3">
              <a:avLst>
                <a:gd name="adj1" fmla="val 50000"/>
              </a:avLst>
            </a:prstGeom>
            <a:ln w="57150">
              <a:solidFill>
                <a:srgbClr val="4F81B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6" idx="0"/>
              <a:endCxn id="38" idx="2"/>
            </p:cNvCxnSpPr>
            <p:nvPr/>
          </p:nvCxnSpPr>
          <p:spPr>
            <a:xfrm rot="5400000" flipH="1" flipV="1">
              <a:off x="5320601" y="1530486"/>
              <a:ext cx="505313" cy="1137896"/>
            </a:xfrm>
            <a:prstGeom prst="bentConnector3">
              <a:avLst>
                <a:gd name="adj1" fmla="val 50000"/>
              </a:avLst>
            </a:prstGeom>
            <a:ln w="57150">
              <a:solidFill>
                <a:srgbClr val="992165"/>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29" name="Picture 2" descr="https://businessplatform.microsoft.com/images/pages/innovate-faster2.png"/>
          <p:cNvPicPr>
            <a:picLocks noChangeAspect="1" noChangeArrowheads="1"/>
          </p:cNvPicPr>
          <p:nvPr/>
        </p:nvPicPr>
        <p:blipFill rotWithShape="1">
          <a:blip r:embed="rId3">
            <a:extLst>
              <a:ext uri="{28A0092B-C50C-407E-A947-70E740481C1C}">
                <a14:useLocalDpi xmlns:a14="http://schemas.microsoft.com/office/drawing/2010/main" val="0"/>
              </a:ext>
            </a:extLst>
          </a:blip>
          <a:srcRect l="37335" t="36158" r="38991" b="54954"/>
          <a:stretch/>
        </p:blipFill>
        <p:spPr bwMode="auto">
          <a:xfrm>
            <a:off x="3231377" y="2413272"/>
            <a:ext cx="1767963" cy="83234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businessplatform.microsoft.com/images/pages/innovate-faster2.png"/>
          <p:cNvPicPr>
            <a:picLocks noChangeAspect="1" noChangeArrowheads="1"/>
          </p:cNvPicPr>
          <p:nvPr/>
        </p:nvPicPr>
        <p:blipFill rotWithShape="1">
          <a:blip r:embed="rId3">
            <a:extLst>
              <a:ext uri="{28A0092B-C50C-407E-A947-70E740481C1C}">
                <a14:useLocalDpi xmlns:a14="http://schemas.microsoft.com/office/drawing/2010/main" val="0"/>
              </a:ext>
            </a:extLst>
          </a:blip>
          <a:srcRect l="76967" t="36158" r="7723" b="54130"/>
          <a:stretch/>
        </p:blipFill>
        <p:spPr bwMode="auto">
          <a:xfrm>
            <a:off x="7837275" y="2546038"/>
            <a:ext cx="1143292" cy="909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13953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5-30499_SPC_2014_ITPro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ITPro_Template" id="{F1BF2D39-13A4-45B9-A7D0-772363FBC334}" vid="{8B01843C-F750-4256-AAE1-33E41EAD9EA4}"/>
    </a:ext>
  </a:extLst>
</a:theme>
</file>

<file path=ppt/theme/theme8.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http://schemas.microsoft.com/office/2006/documentManagement/types"/>
    <ds:schemaRef ds:uri="2295e2e7-0eeb-498e-8716-217bb2ee6ee3"/>
    <ds:schemaRef ds:uri="http://purl.org/dc/elements/1.1/"/>
    <ds:schemaRef ds:uri="http://schemas.openxmlformats.org/package/2006/metadata/core-properties"/>
    <ds:schemaRef ds:uri="http://www.w3.org/XML/1998/namespace"/>
    <ds:schemaRef ds:uri="8b529f77-48ab-4581-b468-93f09345b8aa"/>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11577</TotalTime>
  <Words>525</Words>
  <Application>Microsoft Office PowerPoint</Application>
  <PresentationFormat>Custom</PresentationFormat>
  <Paragraphs>38</Paragraphs>
  <Slides>6</Slides>
  <Notes>3</Notes>
  <HiddenSlides>0</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6</vt:i4>
      </vt:variant>
    </vt:vector>
  </HeadingPairs>
  <TitlesOfParts>
    <vt:vector size="25" baseType="lpstr">
      <vt:lpstr>Arial</vt:lpstr>
      <vt:lpstr>Calibri</vt:lpstr>
      <vt:lpstr>Consolas</vt:lpstr>
      <vt:lpstr>Segoe Pro Light</vt:lpstr>
      <vt:lpstr>Segoe UI</vt:lpstr>
      <vt:lpstr>Segoe UI Light</vt:lpstr>
      <vt:lpstr>Segoe UI Semibold</vt:lpstr>
      <vt:lpstr>Segoe UI Semilight</vt:lpstr>
      <vt:lpstr>Times New Roman</vt:lpstr>
      <vt:lpstr>Wingdings</vt:lpstr>
      <vt:lpstr>MSVID_Product_Brand_template_16-9_WHITE_Cyan-accent</vt:lpstr>
      <vt:lpstr>CLOUD template</vt:lpstr>
      <vt:lpstr>Win8_PPT_Template</vt:lpstr>
      <vt:lpstr>1_MSVID_Product_Brand_template_16-9_WHITE_Cyan-accent</vt:lpstr>
      <vt:lpstr>2_MSVID_Product_Brand_template_16-9_WHITE_Cyan-accent</vt:lpstr>
      <vt:lpstr>MSVID_Dark_Cyan_16x9_2012-08-18</vt:lpstr>
      <vt:lpstr>1_5-30499_SPC_2014_ITPro_Template_16x9</vt:lpstr>
      <vt:lpstr>STB Product Families 2013</vt:lpstr>
      <vt:lpstr>think-cell Slide</vt:lpstr>
      <vt:lpstr>Get started with Microsoft PowerApps and Flow</vt:lpstr>
      <vt:lpstr>Agenda</vt:lpstr>
      <vt:lpstr>Lesson 1.1 Power Platform Community </vt:lpstr>
      <vt:lpstr>PowerPoint Presentation</vt:lpstr>
      <vt:lpstr>PowerPoint Presentation</vt:lpstr>
      <vt:lpstr>PowerPoint Presentation</vt:lpstr>
    </vt:vector>
  </TitlesOfParts>
  <Manager>Ron Sasaki</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Pedro Almeida</cp:lastModifiedBy>
  <cp:revision>147</cp:revision>
  <dcterms:created xsi:type="dcterms:W3CDTF">2012-12-05T12:04:08Z</dcterms:created>
  <dcterms:modified xsi:type="dcterms:W3CDTF">2018-11-30T10:27:19Z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SIP_Label_e892e1f8-4bef-4919-a734-efd384ac6503_Enabled">
    <vt:lpwstr>True</vt:lpwstr>
  </property>
  <property fmtid="{D5CDD505-2E9C-101B-9397-08002B2CF9AE}" pid="7" name="MSIP_Label_e892e1f8-4bef-4919-a734-efd384ac6503_SiteId">
    <vt:lpwstr>09e251dc-5e87-48bf-b4d2-71b01adb984a</vt:lpwstr>
  </property>
  <property fmtid="{D5CDD505-2E9C-101B-9397-08002B2CF9AE}" pid="8" name="MSIP_Label_e892e1f8-4bef-4919-a734-efd384ac6503_Owner">
    <vt:lpwstr>pedro.almeida@devscope.net</vt:lpwstr>
  </property>
  <property fmtid="{D5CDD505-2E9C-101B-9397-08002B2CF9AE}" pid="9" name="MSIP_Label_e892e1f8-4bef-4919-a734-efd384ac6503_SetDate">
    <vt:lpwstr>2018-11-30T10:27:18.7709116Z</vt:lpwstr>
  </property>
  <property fmtid="{D5CDD505-2E9C-101B-9397-08002B2CF9AE}" pid="10" name="MSIP_Label_e892e1f8-4bef-4919-a734-efd384ac6503_Name">
    <vt:lpwstr>Public</vt:lpwstr>
  </property>
  <property fmtid="{D5CDD505-2E9C-101B-9397-08002B2CF9AE}" pid="11" name="MSIP_Label_e892e1f8-4bef-4919-a734-efd384ac6503_Application">
    <vt:lpwstr>Microsoft Azure Information Protection</vt:lpwstr>
  </property>
  <property fmtid="{D5CDD505-2E9C-101B-9397-08002B2CF9AE}" pid="12" name="MSIP_Label_e892e1f8-4bef-4919-a734-efd384ac6503_Extended_MSFT_Method">
    <vt:lpwstr>Automatic</vt:lpwstr>
  </property>
  <property fmtid="{D5CDD505-2E9C-101B-9397-08002B2CF9AE}" pid="13" name="Sensitivity">
    <vt:lpwstr>Public</vt:lpwstr>
  </property>
</Properties>
</file>